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18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4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ee2e56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d530620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d6841cd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655e880f2?vop=1&amp;pid=bd6841cdf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示例4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的前16项和为640，前16项中偶数项和与奇数项和之比为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11:9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，则公差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的值是(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3_1#655e880f2?vop=1&amp;pid=bd6841cd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655e880f2.bracket?vop=1&amp;pid=bd6841cdf&amp;color=0,0,0&amp;vpa=4"/>
          <p:cNvSpPr/>
          <p:nvPr/>
        </p:nvSpPr>
        <p:spPr>
          <a:xfrm>
            <a:off x="8783542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655e880f2.choices?vop=1&amp;pid=bd6841cdf&amp;color=0,0,0&amp;bbb=1"/>
              <p:cNvSpPr/>
              <p:nvPr/>
            </p:nvSpPr>
            <p:spPr>
              <a:xfrm>
                <a:off x="832104" y="1370195"/>
                <a:ext cx="10533888" cy="350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92222" algn="l"/>
                    <a:tab pos="5432044" algn="l"/>
                    <a:tab pos="808456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3_2#655e880f2.choices?vop=1&amp;pid=bd6841cd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35033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15_1#655e880f2?vop=1&amp;pid=bd6841cdf&amp;color=0,0,0&amp;bbb=1&amp;hb=1"/>
              <p:cNvSpPr/>
              <p:nvPr/>
            </p:nvSpPr>
            <p:spPr>
              <a:xfrm>
                <a:off x="832104" y="1721985"/>
                <a:ext cx="10533888" cy="1262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根据已知的两个条件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可以构造出关于首项和公差的二元一次方程组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通过解方程组可以得到公差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利用等差数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列的性质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可以得到中间两项的和与商的关系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通过解方程组可以得到这两项的值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作差即可得到公差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根据给定条件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可以求出前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项中偶数项和与奇数项和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再利用攻略解读中第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条奇偶项和性质可快速求解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15_1#655e880f2?vop=1&amp;pid=bd6841cd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1262698"/>
              </a:xfrm>
              <a:prstGeom prst="rect">
                <a:avLst/>
              </a:prstGeom>
              <a:blipFill>
                <a:blip r:embed="rId5"/>
                <a:stretch>
                  <a:fillRect l="-1042" r="-521" b="-81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6_1#655e880f2?vop=1&amp;pid=bd6841cdf&amp;color=0,0,0&amp;bt=1&amp;bbb=1"/>
              <p:cNvSpPr/>
              <p:nvPr/>
            </p:nvSpPr>
            <p:spPr>
              <a:xfrm>
                <a:off x="832104" y="1078992"/>
                <a:ext cx="10533888" cy="4437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84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16×15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=640,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8(</m:t>
                                </m:r>
                                <m:sSub>
                                  <m:sSub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𝑑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)+</m:t>
                                </m:r>
                                <m:f>
                                  <m:f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8×7</m:t>
                                    </m:r>
                                  </m:num>
                                  <m:den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⋅2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  <m:sSub>
                                  <m:sSub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8×7</m:t>
                                    </m:r>
                                  </m:num>
                                  <m:den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⋅2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𝑑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=−20,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=8.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)=640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方法三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zh-CN" sz="1400" baseline="-10000">
                                    <a:solidFill>
                                      <a:srgbClr val="000000"/>
                                    </a:solidFill>
                                  </a:rPr>
                                  <m:t>奇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zh-CN" sz="1400" baseline="-10000">
                                    <a:solidFill>
                                      <a:srgbClr val="000000"/>
                                    </a:solidFill>
                                  </a:rPr>
                                  <m:t>偶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=640,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zh-CN" sz="1400" baseline="-10000">
                                    <a:solidFill>
                                      <a:srgbClr val="000000"/>
                                    </a:solidFill>
                                  </a:rPr>
                                  <m:t>偶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: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zh-CN" sz="1400" baseline="-10000">
                                    <a:solidFill>
                                      <a:srgbClr val="000000"/>
                                    </a:solidFill>
                                  </a:rPr>
                                  <m:t>奇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=11:9,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zh-CN" sz="1400" baseline="-10000">
                                    <a:solidFill>
                                      <a:srgbClr val="000000"/>
                                    </a:solidFill>
                                  </a:rPr>
                                  <m:t>奇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=288,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zh-CN" sz="1400" baseline="-10000">
                                    <a:solidFill>
                                      <a:srgbClr val="000000"/>
                                    </a:solidFill>
                                  </a:rPr>
                                  <m:t>偶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=352,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=352−288=64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16_1#655e880f2?vop=1&amp;pid=bd6841cd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4437698"/>
              </a:xfrm>
              <a:prstGeom prst="rect">
                <a:avLst/>
              </a:prstGeom>
              <a:blipFill>
                <a:blip r:embed="rId3"/>
                <a:stretch>
                  <a:fillRect l="-1042" b="-188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c20e9dfe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2_BD#7c20e9dfe.fixed?pid=7b38c3109&amp;color=255,255,255&amp;bbb=1"/>
              <p:cNvSpPr/>
              <p:nvPr/>
            </p:nvSpPr>
            <p:spPr>
              <a:xfrm>
                <a:off x="0" y="2880360"/>
                <a:ext cx="12188952" cy="7955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等差数列前</a:t>
                </a:r>
                <a14:m>
                  <m:oMath xmlns:m="http://schemas.openxmlformats.org/officeDocument/2006/math">
                    <m:r>
                      <a:rPr lang="en-US" altLang="zh-CN" sz="4400" b="1" i="1">
                        <a:solidFill>
                          <a:srgbClr val="FFFF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项和的性质汇总</a:t>
                </a:r>
                <a:endParaRPr lang="en-US" altLang="zh-CN" sz="4400" dirty="0"/>
              </a:p>
            </p:txBody>
          </p:sp>
        </mc:Choice>
        <mc:Fallback>
          <p:sp>
            <p:nvSpPr>
              <p:cNvPr id="3" name="C_2_BD#7c20e9dfe.fixed?pid=7b38c3109&amp;color=255,255,255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360"/>
                <a:ext cx="12188952" cy="795528"/>
              </a:xfrm>
              <a:prstGeom prst="rect">
                <a:avLst/>
              </a:prstGeom>
              <a:blipFill>
                <a:blip r:embed="rId3"/>
                <a:stretch>
                  <a:fillRect t="-16154" b="-3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d07ae03c?pid=bee2e56e9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若题目围绕着等差数列的前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展开，且题干条件中有</a:t>
                </a:r>
                <a:r>
                  <a:rPr lang="en-US" altLang="zh-CN" sz="1800" b="0" i="0" spc="-5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连续的片段和、项与和的关系、两个数列前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spc="-5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项和之间的比值</a:t>
                </a:r>
                <a:r>
                  <a:rPr lang="en-US" altLang="zh-CN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等特征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，可用等差数列前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项和的性质进行高效求解，避免套用前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项和公式的繁琐计算.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2" name="P_4_BD#7d07ae03c?pid=bee2e56e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16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a76d69bc4?pid=5d530620b&amp;color=0,0,0&amp;bt=1&amp;bbb=1&amp;hb=1"/>
              <p:cNvSpPr/>
              <p:nvPr/>
            </p:nvSpPr>
            <p:spPr>
              <a:xfrm>
                <a:off x="832104" y="1080000"/>
                <a:ext cx="10533888" cy="3536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心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中有数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在选择题和填空题中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可不考虑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是否为正整数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找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为整数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就表示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不为整数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就表示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两项的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平均数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.片段和性质：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公差为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拓展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也成等差数列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a76d69bc4?pid=5d530620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536315"/>
              </a:xfrm>
              <a:prstGeom prst="rect">
                <a:avLst/>
              </a:prstGeom>
              <a:blipFill>
                <a:blip r:embed="rId3"/>
                <a:stretch>
                  <a:fillRect l="-1389" r="-1389" b="-24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a76d69bc4?pid=5d530620b&amp;color=0,0,0&amp;bt=1&amp;bbb=1&amp;hb=1"/>
              <p:cNvSpPr/>
              <p:nvPr/>
            </p:nvSpPr>
            <p:spPr>
              <a:xfrm>
                <a:off x="832104" y="1078992"/>
                <a:ext cx="10533888" cy="3175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4.和比与项比性质：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sub>
                    </m:sSub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n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b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T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e>
                          </m:mr>
                        </m: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e>
                          </m:mr>
                        </m: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心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中有数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证明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可看作是关于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的二次函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且没有常数项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符合上式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同理可得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a76d69bc4?pid=5d530620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3175000"/>
              </a:xfrm>
              <a:prstGeom prst="rect">
                <a:avLst/>
              </a:prstGeom>
              <a:blipFill>
                <a:blip r:embed="rId3"/>
                <a:stretch>
                  <a:fillRect l="-1389" b="-2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a76d69bc4?pid=5d530620b&amp;color=0,0,0&amp;bt=1&amp;bbb=1"/>
              <p:cNvSpPr/>
              <p:nvPr/>
            </p:nvSpPr>
            <p:spPr>
              <a:xfrm>
                <a:off x="832104" y="1080000"/>
                <a:ext cx="10533888" cy="2726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5.奇偶项和性质：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的奇数项和为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，偶数项和为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1）若在等差数列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2）若在等差数列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a76d69bc4?pid=5d530620b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726055"/>
              </a:xfrm>
              <a:prstGeom prst="rect">
                <a:avLst/>
              </a:prstGeom>
              <a:blipFill>
                <a:blip r:embed="rId3"/>
                <a:stretch>
                  <a:fillRect l="-1389" b="-53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67b48ee36?vop=1&amp;pid=bd6841cdf&amp;color=0,0,0&amp;bt=1&amp;bbb=1"/>
              <p:cNvSpPr/>
              <p:nvPr/>
            </p:nvSpPr>
            <p:spPr>
              <a:xfrm>
                <a:off x="832104" y="1080000"/>
                <a:ext cx="10533888" cy="40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_1#67b48ee36?vop=1&amp;pid=bd6841cd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6400"/>
              </a:xfrm>
              <a:prstGeom prst="rect">
                <a:avLst/>
              </a:prstGeom>
              <a:blipFill>
                <a:blip r:embed="rId3"/>
                <a:stretch>
                  <a:fillRect l="-1042" b="-89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67b48ee36.bracket?vop=1&amp;pid=bd6841cdf&amp;color=0,0,0&amp;vpa=1"/>
          <p:cNvSpPr/>
          <p:nvPr/>
        </p:nvSpPr>
        <p:spPr>
          <a:xfrm>
            <a:off x="5562124" y="1233733"/>
            <a:ext cx="217488" cy="2054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7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67b48ee36.choices?vop=1&amp;pid=bd6841cdf&amp;color=0,0,0&amp;bbb=1"/>
              <p:cNvSpPr/>
              <p:nvPr/>
            </p:nvSpPr>
            <p:spPr>
              <a:xfrm>
                <a:off x="832104" y="1482844"/>
                <a:ext cx="10533888" cy="3519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900"/>
                  </a:lnSpc>
                  <a:tabLst>
                    <a:tab pos="2722372" algn="l"/>
                    <a:tab pos="5343144" algn="l"/>
                    <a:tab pos="804011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67b48ee36.choices?vop=1&amp;pid=bd6841cd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2844"/>
                <a:ext cx="10533888" cy="351917"/>
              </a:xfrm>
              <a:prstGeom prst="rect">
                <a:avLst/>
              </a:prstGeom>
              <a:blipFill>
                <a:blip r:embed="rId4"/>
                <a:stretch>
                  <a:fillRect l="-1042" b="-189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67b48ee36?vop=1&amp;pid=bd6841cdf&amp;color=0,0,0&amp;bbb=1&amp;hb=1"/>
              <p:cNvSpPr/>
              <p:nvPr/>
            </p:nvSpPr>
            <p:spPr>
              <a:xfrm>
                <a:off x="832104" y="1837872"/>
                <a:ext cx="10533888" cy="11301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1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虽然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的值没有直接给出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但通过设参数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可分别表示出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的表达式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的表达式也可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以用此参数表示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根据给定条件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观察到序号是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7，14，21，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故可利用攻略解读中第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条</a:t>
                </a:r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片段和性质求解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7，14，21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所以可以利用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成等差数列求解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3_1#67b48ee36?vop=1&amp;pid=bd6841cd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37872"/>
                <a:ext cx="10533888" cy="1130110"/>
              </a:xfrm>
              <a:prstGeom prst="rect">
                <a:avLst/>
              </a:prstGeom>
              <a:blipFill>
                <a:blip r:embed="rId5"/>
                <a:stretch>
                  <a:fillRect l="-1042" t="-2151" r="-347" b="-53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67b48ee36?vop=1&amp;pid=bd6841cdf&amp;color=0,0,0&amp;bbb=1&amp;hb=1"/>
              <p:cNvSpPr/>
              <p:nvPr/>
            </p:nvSpPr>
            <p:spPr>
              <a:xfrm>
                <a:off x="832104" y="2970077"/>
                <a:ext cx="10533888" cy="2984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1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等差数列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7×6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14×13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=7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49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49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21×20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在等差数列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2(7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方法三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AS.4_1#67b48ee36?vop=1&amp;pid=bd6841cd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70077"/>
                <a:ext cx="10533888" cy="2984500"/>
              </a:xfrm>
              <a:prstGeom prst="rect">
                <a:avLst/>
              </a:prstGeom>
              <a:blipFill>
                <a:blip r:embed="rId6"/>
                <a:stretch>
                  <a:fillRect l="-1042" t="-1224" b="-12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eb43bfe56?vop=1&amp;pid=bd6841cdf&amp;color=0,0,0&amp;bt=1&amp;bbb=1"/>
              <p:cNvSpPr/>
              <p:nvPr/>
            </p:nvSpPr>
            <p:spPr>
              <a:xfrm>
                <a:off x="832104" y="1080000"/>
                <a:ext cx="10533888" cy="4095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024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5_1#eb43bfe56?vop=1&amp;pid=bd6841cd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9512"/>
              </a:xfrm>
              <a:prstGeom prst="rect">
                <a:avLst/>
              </a:prstGeom>
              <a:blipFill>
                <a:blip r:embed="rId3"/>
                <a:stretch>
                  <a:fillRect l="-104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eb43bfe56.bracket?vop=1&amp;pid=bd6841cdf&amp;color=0,0,0&amp;vpa=2"/>
          <p:cNvSpPr/>
          <p:nvPr/>
        </p:nvSpPr>
        <p:spPr>
          <a:xfrm>
            <a:off x="7201440" y="1261736"/>
            <a:ext cx="217488" cy="2054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7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sp>
        <p:nvSpPr>
          <p:cNvPr id="4" name="QC_4_BD.5_2#eb43bfe56.choices?vop=1&amp;pid=bd6841cdf&amp;color=0,0,0&amp;bbb=1"/>
          <p:cNvSpPr/>
          <p:nvPr/>
        </p:nvSpPr>
        <p:spPr>
          <a:xfrm>
            <a:off x="832104" y="1499226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73172" algn="l"/>
                <a:tab pos="5419344" algn="l"/>
                <a:tab pos="807821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1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7_1#eb43bfe56?vop=1&amp;pid=bd6841cdf&amp;color=0,0,0&amp;bbb=1&amp;hb=1"/>
              <p:cNvSpPr/>
              <p:nvPr/>
            </p:nvSpPr>
            <p:spPr>
              <a:xfrm>
                <a:off x="832104" y="1851016"/>
                <a:ext cx="10533888" cy="1262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虽然通过已知只能确定数列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且公差为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不能明确首项的值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但通过等差数列的前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项和公式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可以转化成与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首项无关的式子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故可以通过基本量的方法求解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由攻略解读中第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条的性质可快速判断数列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为公差的等差数列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由此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可得结果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7_1#eb43bfe56?vop=1&amp;pid=bd6841cd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6"/>
                <a:ext cx="10533888" cy="1262698"/>
              </a:xfrm>
              <a:prstGeom prst="rect">
                <a:avLst/>
              </a:prstGeom>
              <a:blipFill>
                <a:blip r:embed="rId4"/>
                <a:stretch>
                  <a:fillRect l="-1042" r="-810" b="-86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8_1#eb43bfe56?vop=1&amp;pid=bd6841cdf&amp;color=0,0,0&amp;bbb=1&amp;hb=1"/>
              <p:cNvSpPr/>
              <p:nvPr/>
            </p:nvSpPr>
            <p:spPr>
              <a:xfrm>
                <a:off x="832104" y="3118159"/>
                <a:ext cx="10533888" cy="207638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由题意可得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是公差为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的等差数列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024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024×2</m:t>
                            </m:r>
                            <m:r>
                              <m:rPr>
                                <m:nor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023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×6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022×2</m:t>
                            </m:r>
                            <m:r>
                              <m:rPr>
                                <m:nor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×6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069−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063=6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为公差的等差数列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为公差的等差数列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选择、填空题中，可以直接用数列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楷体" pitchFamily="34" charset="-122"/>
                                <a:cs typeface="楷体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是等差数列）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024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=2×3=6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AS.8_1#eb43bfe56?vop=1&amp;pid=bd6841cd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8159"/>
                <a:ext cx="10533888" cy="2076387"/>
              </a:xfrm>
              <a:prstGeom prst="rect">
                <a:avLst/>
              </a:prstGeom>
              <a:blipFill>
                <a:blip r:embed="rId5"/>
                <a:stretch>
                  <a:fillRect l="-1042" b="-32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071115ba3?vop=1&amp;pid=bd6841cdf&amp;color=0,0,0&amp;bt=1&amp;bbb=1"/>
              <p:cNvSpPr/>
              <p:nvPr/>
            </p:nvSpPr>
            <p:spPr>
              <a:xfrm>
                <a:off x="832104" y="1080000"/>
                <a:ext cx="10533888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（和比与项比性质）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项和分别是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9_1#071115ba3?vop=1&amp;pid=bd6841cd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7200"/>
              </a:xfrm>
              <a:prstGeom prst="rect">
                <a:avLst/>
              </a:prstGeom>
              <a:blipFill>
                <a:blip r:embed="rId3"/>
                <a:stretch>
                  <a:fillRect l="-1042" b="-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0_1#071115ba3.bracket?vop=1&amp;pid=bd6841cdf&amp;color=0,0,0&amp;vpa=3"/>
          <p:cNvSpPr/>
          <p:nvPr/>
        </p:nvSpPr>
        <p:spPr>
          <a:xfrm>
            <a:off x="8321515" y="1287136"/>
            <a:ext cx="217488" cy="2054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7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9_2#071115ba3.choices?vop=1&amp;pid=bd6841cdf&amp;color=0,0,0&amp;bbb=1"/>
              <p:cNvSpPr/>
              <p:nvPr/>
            </p:nvSpPr>
            <p:spPr>
              <a:xfrm>
                <a:off x="832104" y="1546343"/>
                <a:ext cx="10533888" cy="409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706497" algn="l"/>
                    <a:tab pos="5374894" algn="l"/>
                    <a:tab pos="8055991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9_2#071115ba3.choices?vop=1&amp;pid=bd6841cd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46343"/>
                <a:ext cx="10533888" cy="409131"/>
              </a:xfrm>
              <a:prstGeom prst="rect">
                <a:avLst/>
              </a:prstGeom>
              <a:blipFill>
                <a:blip r:embed="rId4"/>
                <a:stretch>
                  <a:fillRect l="-1042" b="-164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11_1#071115ba3?vop=1&amp;pid=bd6841cdf&amp;color=0,0,0&amp;bbb=1&amp;hb=1"/>
              <p:cNvSpPr/>
              <p:nvPr/>
            </p:nvSpPr>
            <p:spPr>
              <a:xfrm>
                <a:off x="832104" y="1957887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的关系计算可得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直接用攻略解读中第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条和比与项比性质快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速得到答案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11_1#071115ba3?vop=1&amp;pid=bd6841cd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57887"/>
                <a:ext cx="10533888" cy="932498"/>
              </a:xfrm>
              <a:prstGeom prst="rect">
                <a:avLst/>
              </a:prstGeom>
              <a:blipFill>
                <a:blip r:embed="rId5"/>
                <a:stretch>
                  <a:fillRect l="-1042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2_1#071115ba3?vop=1&amp;pid=bd6841cdf&amp;color=0,0,0&amp;bbb=1"/>
              <p:cNvSpPr/>
              <p:nvPr/>
            </p:nvSpPr>
            <p:spPr>
              <a:xfrm>
                <a:off x="832104" y="2884987"/>
                <a:ext cx="10533888" cy="2438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符合上式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符合上式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4×6−3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6×3−1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由和比与项比性质知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2×(2×6−1)−1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3×(2×3−1)+2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AS.12_1#071115ba3?vop=1&amp;pid=bd6841cd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84987"/>
                <a:ext cx="10533888" cy="2438400"/>
              </a:xfrm>
              <a:prstGeom prst="rect">
                <a:avLst/>
              </a:prstGeom>
              <a:blipFill>
                <a:blip r:embed="rId6"/>
                <a:stretch>
                  <a:fillRect l="-1042" b="-3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1402</Words>
  <Application>Microsoft Office PowerPoint</Application>
  <PresentationFormat>宽屏</PresentationFormat>
  <Paragraphs>93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2025-10-22T02:23:31Z</dcterms:created>
  <dcterms:modified xsi:type="dcterms:W3CDTF">2025-10-22T02:34:09Z</dcterms:modified>
  <cp:category/>
  <cp:contentStatus/>
</cp:coreProperties>
</file>